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69" r:id="rId8"/>
    <p:sldId id="262" r:id="rId9"/>
    <p:sldId id="263" r:id="rId10"/>
    <p:sldId id="265" r:id="rId11"/>
    <p:sldId id="268" r:id="rId12"/>
    <p:sldId id="264" r:id="rId13"/>
    <p:sldId id="266" r:id="rId14"/>
    <p:sldId id="270"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04" autoAdjust="0"/>
  </p:normalViewPr>
  <p:slideViewPr>
    <p:cSldViewPr snapToGrid="0">
      <p:cViewPr varScale="1">
        <p:scale>
          <a:sx n="53" d="100"/>
          <a:sy n="53" d="100"/>
        </p:scale>
        <p:origin x="1380" y="66"/>
      </p:cViewPr>
      <p:guideLst/>
    </p:cSldViewPr>
  </p:slideViewPr>
  <p:notesTextViewPr>
    <p:cViewPr>
      <p:scale>
        <a:sx n="1" d="1"/>
        <a:sy n="1" d="1"/>
      </p:scale>
      <p:origin x="0" y="0"/>
    </p:cViewPr>
  </p:notesTextViewPr>
  <p:sorterViewPr>
    <p:cViewPr>
      <p:scale>
        <a:sx n="100" d="100"/>
        <a:sy n="100" d="100"/>
      </p:scale>
      <p:origin x="0" y="-24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2018-06-01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Both types we used</a:t>
            </a:r>
          </a:p>
          <a:p>
            <a:r>
              <a:rPr lang="en-US" sz="1200" b="0" i="0" kern="1200" dirty="0">
                <a:solidFill>
                  <a:schemeClr val="tx1"/>
                </a:solidFill>
                <a:effectLst/>
                <a:latin typeface="+mn-lt"/>
                <a:ea typeface="+mn-ea"/>
                <a:cs typeface="+mn-cs"/>
              </a:rPr>
              <a:t>k means </a:t>
            </a:r>
          </a:p>
          <a:p>
            <a:r>
              <a:rPr lang="en-US" sz="1200" b="0" i="0" kern="1200" dirty="0">
                <a:solidFill>
                  <a:schemeClr val="tx1"/>
                </a:solidFill>
                <a:effectLst/>
                <a:latin typeface="+mn-lt"/>
                <a:ea typeface="+mn-ea"/>
                <a:cs typeface="+mn-cs"/>
              </a:rPr>
              <a:t>clusters (elbow analysis)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Show decision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a:solidFill>
                  <a:schemeClr val="tx1"/>
                </a:solidFill>
                <a:effectLst/>
                <a:latin typeface="+mn-lt"/>
                <a:ea typeface="+mn-ea"/>
                <a:cs typeface="+mn-cs"/>
              </a:rPr>
              <a:t>Pruning</a:t>
            </a:r>
            <a:r>
              <a:rPr lang="en-US" sz="1200" b="0" i="0" kern="1200" dirty="0">
                <a:solidFill>
                  <a:schemeClr val="tx1"/>
                </a:solidFill>
                <a:effectLst/>
                <a:latin typeface="+mn-lt"/>
                <a:ea typeface="+mn-ea"/>
                <a:cs typeface="+mn-cs"/>
              </a:rPr>
              <a:t> (overfitting) (click old 44 000 nodes in original tree) (click new, 150 nodes in new tree - 99.78% )</a:t>
            </a:r>
            <a:endParaRPr lang="lv-LV"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99.55</a:t>
            </a:r>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1089514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Fitting: random forest, pre/post-pruning, validation curves</a:t>
            </a:r>
          </a:p>
          <a:p>
            <a:r>
              <a:rPr lang="en-US" dirty="0"/>
              <a:t>Performance: Hadoop</a:t>
            </a:r>
          </a:p>
        </p:txBody>
      </p:sp>
      <p:sp>
        <p:nvSpPr>
          <p:cNvPr id="4" name="Slide Number Placeholder 3"/>
          <p:cNvSpPr>
            <a:spLocks noGrp="1"/>
          </p:cNvSpPr>
          <p:nvPr>
            <p:ph type="sldNum" sz="quarter" idx="10"/>
          </p:nvPr>
        </p:nvSpPr>
        <p:spPr/>
        <p:txBody>
          <a:bodyPr/>
          <a:lstStyle/>
          <a:p>
            <a:fld id="{81204AF3-4E0E-4CF0-AB38-3BB4350613C7}" type="slidenum">
              <a:rPr lang="en-US" smtClean="0"/>
              <a:t>14</a:t>
            </a:fld>
            <a:endParaRPr lang="en-US"/>
          </a:p>
        </p:txBody>
      </p:sp>
    </p:spTree>
    <p:extLst>
      <p:ext uri="{BB962C8B-B14F-4D97-AF65-F5344CB8AC3E}">
        <p14:creationId xmlns:p14="http://schemas.microsoft.com/office/powerpoint/2010/main" val="90381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a:t>
            </a:r>
            <a:r>
              <a:rPr lang="en-US" sz="1200" b="0" i="0" kern="1200">
                <a:solidFill>
                  <a:schemeClr val="tx1"/>
                </a:solidFill>
                <a:effectLst/>
                <a:latin typeface="+mn-lt"/>
                <a:ea typeface="+mn-ea"/>
                <a:cs typeface="+mn-cs"/>
              </a:rPr>
              <a:t>pandas </a:t>
            </a:r>
          </a:p>
          <a:p>
            <a:r>
              <a:rPr lang="en-US" sz="1200" b="0" i="0" kern="1200">
                <a:solidFill>
                  <a:schemeClr val="tx1"/>
                </a:solidFill>
                <a:effectLst/>
                <a:latin typeface="+mn-lt"/>
                <a:ea typeface="+mn-ea"/>
                <a:cs typeface="+mn-cs"/>
              </a:rPr>
              <a:t>started </a:t>
            </a:r>
            <a:r>
              <a:rPr lang="en-US" sz="1200" b="0" i="0" kern="1200" dirty="0">
                <a:solidFill>
                  <a:schemeClr val="tx1"/>
                </a:solidFill>
                <a:effectLst/>
                <a:latin typeface="+mn-lt"/>
                <a:ea typeface="+mn-ea"/>
                <a:cs typeface="+mn-cs"/>
              </a:rPr>
              <a:t>by reviewing data</a:t>
            </a:r>
          </a:p>
          <a:p>
            <a:r>
              <a:rPr lang="en-US" sz="1200" b="0" i="0" kern="1200" dirty="0">
                <a:solidFill>
                  <a:schemeClr val="tx1"/>
                </a:solidFill>
                <a:effectLst/>
                <a:latin typeface="+mn-lt"/>
                <a:ea typeface="+mn-ea"/>
                <a:cs typeface="+mn-cs"/>
              </a:rPr>
              <a:t>determined nan values using histograms, </a:t>
            </a:r>
            <a:r>
              <a:rPr lang="en-US" sz="1200" b="0" i="0" kern="1200" dirty="0" err="1">
                <a:solidFill>
                  <a:schemeClr val="tx1"/>
                </a:solidFill>
                <a:effectLst/>
                <a:latin typeface="+mn-lt"/>
                <a:ea typeface="+mn-ea"/>
                <a:cs typeface="+mn-cs"/>
              </a:rPr>
              <a:t>value_counts</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isnullSums</a:t>
            </a:r>
            <a:r>
              <a:rPr lang="en-US" sz="1200" b="0" i="0" kern="1200" dirty="0">
                <a:solidFill>
                  <a:schemeClr val="tx1"/>
                </a:solidFill>
                <a:effectLst/>
                <a:latin typeface="+mn-lt"/>
                <a:ea typeface="+mn-ea"/>
                <a:cs typeface="+mn-cs"/>
              </a:rPr>
              <a:t> (click)</a:t>
            </a:r>
          </a:p>
          <a:p>
            <a:r>
              <a:rPr lang="en-US" sz="1200" b="0" i="0" kern="1200" dirty="0">
                <a:solidFill>
                  <a:schemeClr val="tx1"/>
                </a:solidFill>
                <a:effectLst/>
                <a:latin typeface="+mn-lt"/>
                <a:ea typeface="+mn-ea"/>
                <a:cs typeface="+mn-cs"/>
              </a:rPr>
              <a:t>mode mean median or removing, because of ANOVA (click)</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name in place of ID)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8 ways of spelling sky description (click)</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245590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2018-06-01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2018-06-01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2018-06-01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2018-06-01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2018-06-01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2018-06-01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2018-06-01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pic>
        <p:nvPicPr>
          <p:cNvPr id="4" name="Picture 3">
            <a:extLst>
              <a:ext uri="{FF2B5EF4-FFF2-40B4-BE49-F238E27FC236}">
                <a16:creationId xmlns:a16="http://schemas.microsoft.com/office/drawing/2014/main" id="{67F4EA68-17B2-4269-A91C-0E15E44E7B41}"/>
              </a:ext>
            </a:extLst>
          </p:cNvPr>
          <p:cNvPicPr>
            <a:picLocks noChangeAspect="1"/>
          </p:cNvPicPr>
          <p:nvPr/>
        </p:nvPicPr>
        <p:blipFill>
          <a:blip r:embed="rId3"/>
          <a:stretch>
            <a:fillRect/>
          </a:stretch>
        </p:blipFill>
        <p:spPr>
          <a:xfrm>
            <a:off x="4201027" y="2160589"/>
            <a:ext cx="5501542" cy="1268411"/>
          </a:xfrm>
          <a:prstGeom prst="rect">
            <a:avLst/>
          </a:prstGeom>
        </p:spPr>
      </p:pic>
      <p:pic>
        <p:nvPicPr>
          <p:cNvPr id="5" name="Picture 4">
            <a:extLst>
              <a:ext uri="{FF2B5EF4-FFF2-40B4-BE49-F238E27FC236}">
                <a16:creationId xmlns:a16="http://schemas.microsoft.com/office/drawing/2014/main" id="{274EA28D-A3B4-469F-AC14-D41AB95C128D}"/>
              </a:ext>
            </a:extLst>
          </p:cNvPr>
          <p:cNvPicPr>
            <a:picLocks noChangeAspect="1"/>
          </p:cNvPicPr>
          <p:nvPr/>
        </p:nvPicPr>
        <p:blipFill>
          <a:blip r:embed="rId4"/>
          <a:stretch>
            <a:fillRect/>
          </a:stretch>
        </p:blipFill>
        <p:spPr>
          <a:xfrm>
            <a:off x="4007768" y="2365126"/>
            <a:ext cx="6943725" cy="1063874"/>
          </a:xfrm>
          <a:prstGeom prst="rect">
            <a:avLst/>
          </a:prstGeom>
        </p:spPr>
      </p:pic>
      <p:pic>
        <p:nvPicPr>
          <p:cNvPr id="6" name="Picture 5">
            <a:extLst>
              <a:ext uri="{FF2B5EF4-FFF2-40B4-BE49-F238E27FC236}">
                <a16:creationId xmlns:a16="http://schemas.microsoft.com/office/drawing/2014/main" id="{C6BB6CF2-14AB-4238-933D-4135F75FD777}"/>
              </a:ext>
            </a:extLst>
          </p:cNvPr>
          <p:cNvPicPr>
            <a:picLocks noChangeAspect="1"/>
          </p:cNvPicPr>
          <p:nvPr/>
        </p:nvPicPr>
        <p:blipFill>
          <a:blip r:embed="rId5"/>
          <a:stretch>
            <a:fillRect/>
          </a:stretch>
        </p:blipFill>
        <p:spPr>
          <a:xfrm>
            <a:off x="4007768" y="2569663"/>
            <a:ext cx="6696075" cy="1063874"/>
          </a:xfrm>
          <a:prstGeom prst="rect">
            <a:avLst/>
          </a:prstGeom>
        </p:spPr>
      </p:pic>
    </p:spTree>
    <p:extLst>
      <p:ext uri="{BB962C8B-B14F-4D97-AF65-F5344CB8AC3E}">
        <p14:creationId xmlns:p14="http://schemas.microsoft.com/office/powerpoint/2010/main" val="252729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nodeType="clickEffect">
                                  <p:stCondLst>
                                    <p:cond delay="0"/>
                                  </p:stCondLst>
                                  <p:childTnLst>
                                    <p:set>
                                      <p:cBhvr>
                                        <p:cTn id="17" dur="1" fill="hold">
                                          <p:stCondLst>
                                            <p:cond delay="0"/>
                                          </p:stCondLst>
                                        </p:cTn>
                                        <p:tgtEl>
                                          <p:spTgt spid="5"/>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a:xfrm>
            <a:off x="677334" y="2160589"/>
            <a:ext cx="3338568" cy="3880773"/>
          </a:xfrm>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99.53% (Over fitted)</a:t>
            </a:r>
          </a:p>
          <a:p>
            <a:pPr lvl="1"/>
            <a:r>
              <a:rPr lang="en-US" dirty="0"/>
              <a:t>99.78% (Pruned)</a:t>
            </a:r>
          </a:p>
          <a:p>
            <a:pPr lvl="1"/>
            <a:endParaRPr lang="en-US" dirty="0"/>
          </a:p>
        </p:txBody>
      </p:sp>
      <p:pic>
        <p:nvPicPr>
          <p:cNvPr id="4" name="Picture 3">
            <a:extLst>
              <a:ext uri="{FF2B5EF4-FFF2-40B4-BE49-F238E27FC236}">
                <a16:creationId xmlns:a16="http://schemas.microsoft.com/office/drawing/2014/main" id="{FA058132-6508-4437-891D-323134B2AFE6}"/>
              </a:ext>
            </a:extLst>
          </p:cNvPr>
          <p:cNvPicPr>
            <a:picLocks noChangeAspect="1"/>
          </p:cNvPicPr>
          <p:nvPr/>
        </p:nvPicPr>
        <p:blipFill>
          <a:blip r:embed="rId3"/>
          <a:stretch>
            <a:fillRect/>
          </a:stretch>
        </p:blipFill>
        <p:spPr>
          <a:xfrm>
            <a:off x="-16302" y="6286202"/>
            <a:ext cx="12192000" cy="571798"/>
          </a:xfrm>
          <a:prstGeom prst="rect">
            <a:avLst/>
          </a:prstGeom>
        </p:spPr>
      </p:pic>
      <p:pic>
        <p:nvPicPr>
          <p:cNvPr id="5" name="Picture 4">
            <a:extLst>
              <a:ext uri="{FF2B5EF4-FFF2-40B4-BE49-F238E27FC236}">
                <a16:creationId xmlns:a16="http://schemas.microsoft.com/office/drawing/2014/main" id="{3EAFC3EB-A14D-4D78-93EA-DA519D8BA30A}"/>
              </a:ext>
            </a:extLst>
          </p:cNvPr>
          <p:cNvPicPr>
            <a:picLocks noChangeAspect="1"/>
          </p:cNvPicPr>
          <p:nvPr/>
        </p:nvPicPr>
        <p:blipFill>
          <a:blip r:embed="rId4"/>
          <a:stretch>
            <a:fillRect/>
          </a:stretch>
        </p:blipFill>
        <p:spPr>
          <a:xfrm>
            <a:off x="3658404" y="1179094"/>
            <a:ext cx="8533596" cy="5107108"/>
          </a:xfrm>
          <a:prstGeom prst="rect">
            <a:avLst/>
          </a:prstGeom>
        </p:spPr>
      </p:pic>
      <p:pic>
        <p:nvPicPr>
          <p:cNvPr id="1026" name="Picture 2" descr="https://scontent-lht6-1.xx.fbcdn.net/v/t1.15752-9/s2048x2048/34038797_1766877686688587_4790262267444723712_n.png?_nc_cat=0&amp;oh=ca97feec0bebe918a6e8425cc1a72930&amp;oe=5B8AFBCA">
            <a:extLst>
              <a:ext uri="{FF2B5EF4-FFF2-40B4-BE49-F238E27FC236}">
                <a16:creationId xmlns:a16="http://schemas.microsoft.com/office/drawing/2014/main" id="{3964FAA9-27B6-4FB1-B231-165AACCD6C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02" y="1909046"/>
            <a:ext cx="12192000" cy="4946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7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4"/>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83639-F7CD-4C13-9449-73F0489A6A24}"/>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985170AF-70EA-497B-85A7-CABBE427108C}"/>
              </a:ext>
            </a:extLst>
          </p:cNvPr>
          <p:cNvSpPr>
            <a:spLocks noGrp="1"/>
          </p:cNvSpPr>
          <p:nvPr>
            <p:ph idx="1"/>
          </p:nvPr>
        </p:nvSpPr>
        <p:spPr/>
        <p:txBody>
          <a:bodyPr/>
          <a:lstStyle/>
          <a:p>
            <a:r>
              <a:rPr lang="en-US" dirty="0"/>
              <a:t>Predictive Model</a:t>
            </a:r>
          </a:p>
          <a:p>
            <a:pPr lvl="1"/>
            <a:r>
              <a:rPr lang="en-US" dirty="0"/>
              <a:t>Handling Fit issues</a:t>
            </a:r>
          </a:p>
          <a:p>
            <a:r>
              <a:rPr lang="en-US" dirty="0"/>
              <a:t>Project</a:t>
            </a:r>
          </a:p>
          <a:p>
            <a:pPr lvl="1"/>
            <a:r>
              <a:rPr lang="en-US" dirty="0"/>
              <a:t>More Data</a:t>
            </a:r>
          </a:p>
          <a:p>
            <a:pPr lvl="1"/>
            <a:r>
              <a:rPr lang="en-US" dirty="0"/>
              <a:t>ETL implementation</a:t>
            </a:r>
          </a:p>
          <a:p>
            <a:r>
              <a:rPr lang="en-US" dirty="0"/>
              <a:t>Performance</a:t>
            </a:r>
          </a:p>
          <a:p>
            <a:pPr lvl="1"/>
            <a:r>
              <a:rPr lang="en-US" dirty="0"/>
              <a:t>Implementation of horizontal scaling system</a:t>
            </a:r>
          </a:p>
        </p:txBody>
      </p:sp>
    </p:spTree>
    <p:extLst>
      <p:ext uri="{BB962C8B-B14F-4D97-AF65-F5344CB8AC3E}">
        <p14:creationId xmlns:p14="http://schemas.microsoft.com/office/powerpoint/2010/main" val="874724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451</TotalTime>
  <Words>966</Words>
  <Application>Microsoft Office PowerPoint</Application>
  <PresentationFormat>Platekrāna</PresentationFormat>
  <Paragraphs>95</Paragraphs>
  <Slides>15</Slides>
  <Notes>12</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15</vt:i4>
      </vt:variant>
    </vt:vector>
  </HeadingPairs>
  <TitlesOfParts>
    <vt:vector size="20"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How did we manage to achieve this?</vt:lpstr>
      <vt:lpstr>Data Wrangling</vt:lpstr>
      <vt:lpstr>What about that Prediction Model, how does it work?</vt:lpstr>
      <vt:lpstr>How does the model make a decision?</vt:lpstr>
      <vt:lpstr>Future Improvements</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81</cp:revision>
  <dcterms:created xsi:type="dcterms:W3CDTF">2018-05-27T11:06:51Z</dcterms:created>
  <dcterms:modified xsi:type="dcterms:W3CDTF">2018-06-01T18:46:25Z</dcterms:modified>
</cp:coreProperties>
</file>

<file path=docProps/thumbnail.jpeg>
</file>